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Roboto Slab"/>
      <p:regular r:id="rId24"/>
      <p:bold r:id="rId25"/>
    </p:embeddedFont>
    <p:embeddedFont>
      <p:font typeface="Robo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67640E7-881A-4E25-BCC4-667E98B99DC1}">
  <a:tblStyle styleId="{667640E7-881A-4E25-BCC4-667E98B99DC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Slab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regular.fntdata"/><Relationship Id="rId25" Type="http://schemas.openxmlformats.org/officeDocument/2006/relationships/font" Target="fonts/RobotoSlab-bold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rop-circle.imageonline.co/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5acbce47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5acbce47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15acbce47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15acbce47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16256c3d3f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16256c3d3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16256c3d3f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16256c3d3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16256c3d3f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16256c3d3f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15acbce47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15acbce47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15acbce47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15acbce47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15f5ba8d4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15f5ba8d4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16256c3d3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16256c3d3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https://crop-circle.imageonline.co/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15acbce4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15acbce4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5acbce47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15acbce47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15f5ba8d47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15f5ba8d47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85a1b99260e635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85a1b99260e635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1623bfdf2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1623bfdf2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5acbce47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15acbce47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5acbce47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5acbce47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Curtain System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3N3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process</a:t>
            </a:r>
            <a:endParaRPr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functionalities first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Monitor the curtain in a controlled environment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Calculate the energy from the Sun during the period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Convert to electricity saved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manage the project</a:t>
            </a:r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5 Main Roles: 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Team Leader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System Designer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Software Designer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Hardware Designer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Testing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Each person will be mainly responsible for one role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Everyone expected to contribute to each part of the project (eg. Software designer can also help with hardware when needed)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Gantt and Flow Charts for task and schedule management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and Schedule Flow Chart</a:t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6125" y="1186150"/>
            <a:ext cx="7041874" cy="376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and Schedule Flow Chart (cont. )</a:t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4738" y="1279700"/>
            <a:ext cx="5974525" cy="365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and Schedule Flow Chart (cont. )</a:t>
            </a:r>
            <a:endParaRPr/>
          </a:p>
        </p:txBody>
      </p:sp>
      <p:pic>
        <p:nvPicPr>
          <p:cNvPr id="170" name="Google Shape;17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8538" y="1304950"/>
            <a:ext cx="7046925" cy="36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cost of the project</a:t>
            </a:r>
            <a:endParaRPr/>
          </a:p>
        </p:txBody>
      </p:sp>
      <p:graphicFrame>
        <p:nvGraphicFramePr>
          <p:cNvPr id="176" name="Google Shape;176;p27"/>
          <p:cNvGraphicFramePr/>
          <p:nvPr/>
        </p:nvGraphicFramePr>
        <p:xfrm>
          <a:off x="2590800" y="2036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{667640E7-881A-4E25-BCC4-667E98B99DC1}</a:tableStyleId>
              </a:tblPr>
              <a:tblGrid>
                <a:gridCol w="2057400"/>
                <a:gridCol w="1905000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Component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Price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Arduino kit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$38.99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SwitchBot Curtain motor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$99.00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Curtain Remote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$16.15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 Thermometers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$10.29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Light Intensity Sensor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$10.99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Bluetooth Module for Arduino (2)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$18.00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Rod for holding curtains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$19.00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Black Out curtains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$16.00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</a:t>
                      </a:r>
                      <a:endParaRPr b="1"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$228.42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7" name="Google Shape;177;p27"/>
          <p:cNvSpPr txBox="1"/>
          <p:nvPr/>
        </p:nvSpPr>
        <p:spPr>
          <a:xfrm>
            <a:off x="529500" y="1319900"/>
            <a:ext cx="6023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Over $300 under budget.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Room to order more parts if some components break/don’t work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3" name="Google Shape;183;p2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Smart Curtain System is the next step in Smart Home improvements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product will save energy by reducing workload of AC Unit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Adds next level of home convenience and worry free power management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/>
          <p:nvPr>
            <p:ph type="ctrTitle"/>
          </p:nvPr>
        </p:nvSpPr>
        <p:spPr>
          <a:xfrm>
            <a:off x="1680302" y="194637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/>
              <a:t>Questions?</a:t>
            </a:r>
            <a:endParaRPr b="1" sz="3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2185988" y="3404275"/>
            <a:ext cx="1779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David Erdner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‘22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Systems Design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197912" y="3404275"/>
            <a:ext cx="1988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Arthur Chen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‘22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Leader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5673800" y="3404275"/>
            <a:ext cx="1779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Pierre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Vu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‘22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Software Design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4013950" y="3404275"/>
            <a:ext cx="1779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James Streets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‘22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Hardware Design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7409275" y="3404275"/>
            <a:ext cx="17790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Caleb Key,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‘22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Testing, Technical Reporting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1125" y="1754039"/>
            <a:ext cx="1635375" cy="16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938" y="1754052"/>
            <a:ext cx="1635375" cy="16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463" y="1754039"/>
            <a:ext cx="1635375" cy="16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3788" y="1768889"/>
            <a:ext cx="1635375" cy="16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4263" y="1768889"/>
            <a:ext cx="1635375" cy="163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1563" y="1718150"/>
            <a:ext cx="1707174" cy="170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64275" y="1768900"/>
            <a:ext cx="1635375" cy="163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8813" y="1754061"/>
            <a:ext cx="1635375" cy="1635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8938" y="1754050"/>
            <a:ext cx="1635375" cy="163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Scope</a:t>
            </a:r>
            <a:endParaRPr/>
          </a:p>
        </p:txBody>
      </p:sp>
      <p:sp>
        <p:nvSpPr>
          <p:cNvPr id="89" name="Google Shape;89;p15"/>
          <p:cNvSpPr txBox="1"/>
          <p:nvPr>
            <p:ph idx="1" type="body"/>
          </p:nvPr>
        </p:nvSpPr>
        <p:spPr>
          <a:xfrm>
            <a:off x="527400" y="2153425"/>
            <a:ext cx="33561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Automation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Home electronics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Indoor climate control</a:t>
            </a:r>
            <a:endParaRPr/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1631" y="1685275"/>
            <a:ext cx="3588600" cy="268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of the smart curtain</a:t>
            </a:r>
            <a:endParaRPr/>
          </a:p>
        </p:txBody>
      </p:sp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387900" y="2174675"/>
            <a:ext cx="4725600" cy="16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Automatically control curtains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Measure </a:t>
            </a:r>
            <a:r>
              <a:rPr lang="en"/>
              <a:t>environment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 temperature</a:t>
            </a:r>
            <a:endParaRPr/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9327" y="371600"/>
            <a:ext cx="3573025" cy="4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Constraints</a:t>
            </a:r>
            <a:endParaRPr/>
          </a:p>
        </p:txBody>
      </p:sp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Aesthetic Design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Safety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Mounting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Electronics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Clearance</a:t>
            </a:r>
            <a:endParaRPr/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6397" y="1791762"/>
            <a:ext cx="4544150" cy="277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 - Research Projects</a:t>
            </a:r>
            <a:endParaRPr/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387900" y="15911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on the influence of key parameters of exterior window structure on building energy saving effect by Mengting Zhu et 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Key takeaways for our project: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Indoor temperature influenced by outdoor temperature, delayed by 0-2 hours.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Common exterior window transmits 85% of total heat radiation from the sun</a:t>
            </a:r>
            <a:endParaRPr/>
          </a:p>
        </p:txBody>
      </p:sp>
      <p:sp>
        <p:nvSpPr>
          <p:cNvPr id="111" name="Google Shape;111;p18"/>
          <p:cNvSpPr txBox="1"/>
          <p:nvPr>
            <p:ph idx="2" type="body"/>
          </p:nvPr>
        </p:nvSpPr>
        <p:spPr>
          <a:xfrm>
            <a:off x="4756200" y="1217050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Proposal of Objective Assessment of the Phenomenon of Light Passage through Blackout Fabrics by Joanna Szk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8653" y="2221050"/>
            <a:ext cx="1636050" cy="273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6200" y="2221050"/>
            <a:ext cx="2347630" cy="2735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18"/>
          <p:cNvCxnSpPr/>
          <p:nvPr/>
        </p:nvCxnSpPr>
        <p:spPr>
          <a:xfrm>
            <a:off x="4473300" y="1443375"/>
            <a:ext cx="7800" cy="33744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 - Existing Products</a:t>
            </a:r>
            <a:endParaRPr/>
          </a:p>
        </p:txBody>
      </p:sp>
      <p:sp>
        <p:nvSpPr>
          <p:cNvPr id="120" name="Google Shape;120;p19"/>
          <p:cNvSpPr txBox="1"/>
          <p:nvPr>
            <p:ph idx="2" type="body"/>
          </p:nvPr>
        </p:nvSpPr>
        <p:spPr>
          <a:xfrm>
            <a:off x="387900" y="1458650"/>
            <a:ext cx="25656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GrayWind</a:t>
            </a:r>
            <a:endParaRPr/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9675" y="2228850"/>
            <a:ext cx="2442500" cy="203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8176" y="2228850"/>
            <a:ext cx="2769687" cy="203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825" y="2228847"/>
            <a:ext cx="2024543" cy="20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3020013" y="14586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SimpleSmart</a:t>
            </a:r>
            <a:endParaRPr/>
          </a:p>
        </p:txBody>
      </p:sp>
      <p:sp>
        <p:nvSpPr>
          <p:cNvPr id="125" name="Google Shape;125;p19"/>
          <p:cNvSpPr txBox="1"/>
          <p:nvPr/>
        </p:nvSpPr>
        <p:spPr>
          <a:xfrm>
            <a:off x="6351450" y="14586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SmartBot</a:t>
            </a:r>
            <a:endParaRPr/>
          </a:p>
        </p:txBody>
      </p:sp>
      <p:cxnSp>
        <p:nvCxnSpPr>
          <p:cNvPr id="126" name="Google Shape;126;p19"/>
          <p:cNvCxnSpPr/>
          <p:nvPr/>
        </p:nvCxnSpPr>
        <p:spPr>
          <a:xfrm>
            <a:off x="2779300" y="1310900"/>
            <a:ext cx="7800" cy="33744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9"/>
          <p:cNvCxnSpPr/>
          <p:nvPr/>
        </p:nvCxnSpPr>
        <p:spPr>
          <a:xfrm>
            <a:off x="5938950" y="1310900"/>
            <a:ext cx="7800" cy="33744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Solutions</a:t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Noto Sans Symbols"/>
              <a:buChar char="●"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Assessment of the Light Passage through Blackout Fabrics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Noto Sans Symbols"/>
              <a:buChar char="●"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Influence of exterior window structure on energy saving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Noto Sans Symbols"/>
              <a:buChar char="●"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Graywind Motorized Shades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Noto Sans Symbols"/>
              <a:buChar char="●"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SimpleSmart - Motorized Curtain Tracks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Noto Sans Symbols"/>
              <a:buChar char="●"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SwitchBot Curtain Smart Electric Motor</a:t>
            </a:r>
            <a:endParaRPr sz="2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design of the smart curtain</a:t>
            </a:r>
            <a:endParaRPr/>
          </a:p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2182475" y="3989300"/>
            <a:ext cx="4986000" cy="5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7700" y="1318987"/>
            <a:ext cx="4441876" cy="359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